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6" r:id="rId11"/>
    <p:sldId id="267" r:id="rId12"/>
    <p:sldId id="268" r:id="rId13"/>
    <p:sldId id="270" r:id="rId14"/>
    <p:sldId id="271" r:id="rId15"/>
    <p:sldId id="272" r:id="rId16"/>
    <p:sldId id="265" r:id="rId17"/>
  </p:sldIdLst>
  <p:sldSz cx="9144000" cy="6858000" type="screen4x3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rednji stil 2 - Isticanj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rednji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Srednji stil 1 - Isticanj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Bez stila, s rešetkom tablice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Svijetli stil 3 - Isticanj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Bez stila, bez rešetk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6D9F66E-5EB9-4882-86FB-DCBF35E3C3E4}" styleName="Srednji stil 4 - Isticanj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Srednji stil 4 - Isticanj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1981200" cy="1828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 smtClean="0"/>
              <a:t>Uredite stil podnaslova matrice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hr-HR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2052960"/>
            <a:ext cx="6324600" cy="182880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hr-HR" smtClean="0"/>
              <a:t>Uredite stil naslova matrice</a:t>
            </a:r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Uredite stil naslova matrice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</p:spTree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2400" y="147319"/>
            <a:ext cx="6705600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47319"/>
            <a:ext cx="1956046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274638"/>
            <a:ext cx="1676400" cy="5851525"/>
          </a:xfrm>
        </p:spPr>
        <p:txBody>
          <a:bodyPr vert="eaVert"/>
          <a:lstStyle/>
          <a:p>
            <a:r>
              <a:rPr lang="hr-HR" smtClean="0"/>
              <a:t>Uredite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Uredite stil naslova matrice</a:t>
            </a:r>
            <a:endParaRPr lang="en-US"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aglavlje odjelj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2799" y="2892277"/>
            <a:ext cx="1600201" cy="1645920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 smtClean="0"/>
              <a:t>Uredite stilove teksta matrice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hr-HR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81000" y="2892277"/>
            <a:ext cx="6324600" cy="164592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hr-HR" smtClean="0"/>
              <a:t>Uredite stil naslova matrice</a:t>
            </a:r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Uredite stil naslova matrice</a:t>
            </a:r>
            <a:endParaRPr lang="en-US"/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2438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 smtClean="0"/>
              <a:t>Uredite stilove teksta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399"/>
            <a:ext cx="4040188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 smtClean="0"/>
              <a:t>Uredite stilove teksta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399"/>
            <a:ext cx="4041775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Uredite stil naslova matrice</a:t>
            </a:r>
            <a:endParaRPr lang="en-US"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Uredite stil naslova matrice</a:t>
            </a:r>
            <a:endParaRPr lang="en-US"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150919"/>
            <a:ext cx="8831802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Sadržaj s opiso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152400" y="152400"/>
            <a:ext cx="6705600" cy="655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04800"/>
            <a:ext cx="5867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9752" y="2130552"/>
            <a:ext cx="1673352" cy="2816352"/>
          </a:xfrm>
        </p:spPr>
        <p:txBody>
          <a:bodyPr tIns="0"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 smtClean="0"/>
              <a:t>Uredite stilove teksta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159752" y="457200"/>
            <a:ext cx="1675660" cy="1673352"/>
          </a:xfrm>
        </p:spPr>
        <p:txBody>
          <a:bodyPr anchor="b"/>
          <a:lstStyle>
            <a:lvl1pPr algn="l">
              <a:defRPr sz="2000" spc="150" baseline="0"/>
            </a:lvl1pPr>
          </a:lstStyle>
          <a:p>
            <a:r>
              <a:rPr lang="hr-HR" smtClean="0"/>
              <a:t>Uredite stil naslova matrice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Slika s opiso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" y="152400"/>
            <a:ext cx="6705600" cy="65532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 smtClean="0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2800" y="2133600"/>
            <a:ext cx="1676400" cy="2971800"/>
          </a:xfrm>
        </p:spPr>
        <p:txBody>
          <a:bodyPr tIns="0"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 smtClean="0"/>
              <a:t>Uredite stilove teksta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2800" y="460248"/>
            <a:ext cx="1676400" cy="1673352"/>
          </a:xfrm>
        </p:spPr>
        <p:txBody>
          <a:bodyPr anchor="b"/>
          <a:lstStyle>
            <a:lvl1pPr algn="l">
              <a:defRPr sz="2000" spc="150" baseline="0">
                <a:solidFill>
                  <a:schemeClr val="tx2"/>
                </a:solidFill>
              </a:defRPr>
            </a:lvl1pPr>
          </a:lstStyle>
          <a:p>
            <a:r>
              <a:rPr lang="hr-HR" smtClean="0"/>
              <a:t>Uredite stil naslova matrice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2400" y="1634971"/>
            <a:ext cx="8831802" cy="50454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399" y="152400"/>
            <a:ext cx="8814047" cy="1346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55847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r-HR" smtClean="0"/>
              <a:t>Uredite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999" y="1719071"/>
            <a:ext cx="8407893" cy="440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0888" y="6356350"/>
            <a:ext cx="2133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AB5B0912-5ED0-4743-86C8-0F73D69D1DB6}" type="datetimeFigureOut">
              <a:rPr lang="hr-HR" smtClean="0"/>
              <a:t>13.9.2018.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8000" y="6356350"/>
            <a:ext cx="3352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4680" y="6355080"/>
            <a:ext cx="582966" cy="27432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8562250C-0529-426F-B5A3-0BA1748E9D8B}" type="slidenum">
              <a:rPr lang="hr-HR" smtClean="0"/>
              <a:t>‹#›</a:t>
            </a:fld>
            <a:endParaRPr lang="hr-H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push/>
  </p:transition>
  <p:txStyles>
    <p:titleStyle>
      <a:lvl1pPr algn="ctr" defTabSz="914400" rtl="0" eaLnBrk="1" latinLnBrk="0" hangingPunct="1">
        <a:spcBef>
          <a:spcPct val="0"/>
        </a:spcBef>
        <a:buNone/>
        <a:defRPr sz="3200" kern="1200" cap="all" spc="200" baseline="0">
          <a:ln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sz="2000" kern="1200" spc="150" baseline="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800" kern="1200" spc="100" baseline="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600" kern="1200" spc="100" baseline="0">
          <a:solidFill>
            <a:schemeClr val="tx2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spcBef>
          <a:spcPct val="20000"/>
        </a:spcBef>
        <a:buClr>
          <a:schemeClr val="accent6"/>
        </a:buClr>
        <a:buFont typeface="Wingdings" pitchFamily="2" charset="2"/>
        <a:buChar char="§"/>
        <a:defRPr sz="1300" kern="1200" spc="100" baseline="0">
          <a:solidFill>
            <a:schemeClr val="tx2"/>
          </a:solidFill>
          <a:latin typeface="+mn-lt"/>
          <a:ea typeface="+mn-ea"/>
          <a:cs typeface="+mn-cs"/>
        </a:defRPr>
      </a:lvl5pPr>
      <a:lvl6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5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slov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dirty="0" smtClean="0"/>
              <a:t>Ivona Ostojić, 120</a:t>
            </a:r>
            <a:endParaRPr lang="hr-HR" dirty="0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82880" indent="0">
              <a:buNone/>
            </a:pPr>
            <a:r>
              <a:rPr lang="hr-HR" sz="6000" dirty="0" err="1" smtClean="0"/>
              <a:t>R</a:t>
            </a:r>
            <a:r>
              <a:rPr lang="hr-HR" dirty="0" err="1" smtClean="0"/>
              <a:t>ezerviraj</a:t>
            </a:r>
            <a:r>
              <a:rPr lang="hr-HR" sz="6000" dirty="0" err="1" smtClean="0"/>
              <a:t>S</a:t>
            </a:r>
            <a:r>
              <a:rPr lang="hr-HR" dirty="0" err="1" smtClean="0"/>
              <a:t>tol.hr</a:t>
            </a:r>
            <a:endParaRPr lang="hr-H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  <p:sp>
        <p:nvSpPr>
          <p:cNvPr id="5" name="TekstniOkvir 4"/>
          <p:cNvSpPr txBox="1"/>
          <p:nvPr/>
        </p:nvSpPr>
        <p:spPr>
          <a:xfrm>
            <a:off x="467544" y="6021288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chemeClr val="bg1"/>
                </a:solidFill>
              </a:rPr>
              <a:t>Mentor: prof.dr.sc. Maja Štula</a:t>
            </a:r>
            <a:endParaRPr lang="hr-H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05619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adržaja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lvl="0" indent="0" algn="ctr">
              <a:buNone/>
            </a:pPr>
            <a:endParaRPr lang="hr-HR" dirty="0" smtClean="0"/>
          </a:p>
          <a:p>
            <a:pPr marL="45720" lvl="0" indent="0" algn="ctr">
              <a:buNone/>
            </a:pPr>
            <a:endParaRPr lang="hr-HR" dirty="0" smtClean="0"/>
          </a:p>
          <a:p>
            <a:pPr marL="45720" lvl="0" indent="0" algn="ctr">
              <a:buNone/>
            </a:pPr>
            <a:r>
              <a:rPr lang="hr-HR" dirty="0" smtClean="0"/>
              <a:t>PRISTUP MREŽI </a:t>
            </a:r>
          </a:p>
          <a:p>
            <a:pPr marL="45720" lvl="0" indent="0" algn="ctr">
              <a:buNone/>
            </a:pPr>
            <a:r>
              <a:rPr lang="hr-HR" dirty="0" smtClean="0"/>
              <a:t>KOMPATIBILNOST WEB PREGLEDNIKA </a:t>
            </a:r>
          </a:p>
          <a:p>
            <a:pPr marL="45720" lvl="0" indent="0" algn="ctr">
              <a:buNone/>
            </a:pPr>
            <a:r>
              <a:rPr lang="hr-HR" dirty="0" smtClean="0"/>
              <a:t>JEDNOSTAVNOST KORIŠTENJA </a:t>
            </a:r>
          </a:p>
          <a:p>
            <a:pPr marL="45720" lvl="0" indent="0" algn="ctr">
              <a:buNone/>
            </a:pPr>
            <a:r>
              <a:rPr lang="hr-HR" dirty="0" smtClean="0"/>
              <a:t>SIGURNOST </a:t>
            </a:r>
          </a:p>
          <a:p>
            <a:pPr marL="45720" lvl="0" indent="0" algn="ctr">
              <a:buNone/>
            </a:pPr>
            <a:r>
              <a:rPr lang="hr-HR" dirty="0" smtClean="0"/>
              <a:t>SKALABILNOST</a:t>
            </a:r>
          </a:p>
          <a:p>
            <a:pPr marL="45720" lvl="0" indent="0" algn="ctr">
              <a:buNone/>
            </a:pPr>
            <a:r>
              <a:rPr lang="hr-HR" dirty="0" smtClean="0"/>
              <a:t>DOSTUPNOST</a:t>
            </a:r>
            <a:endParaRPr lang="hr-H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6. Nefunkcionalni zahtjevi</a:t>
            </a:r>
            <a:endParaRPr lang="hr-H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7608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adržaja 1"/>
          <p:cNvSpPr>
            <a:spLocks noGrp="1"/>
          </p:cNvSpPr>
          <p:nvPr>
            <p:ph idx="1"/>
          </p:nvPr>
        </p:nvSpPr>
        <p:spPr>
          <a:xfrm>
            <a:off x="395536" y="1700808"/>
            <a:ext cx="8407893" cy="4407408"/>
          </a:xfrm>
        </p:spPr>
        <p:txBody>
          <a:bodyPr/>
          <a:lstStyle/>
          <a:p>
            <a:pPr marL="45720" indent="0">
              <a:buNone/>
            </a:pPr>
            <a:endParaRPr lang="hr-HR" sz="2400" dirty="0" smtClean="0"/>
          </a:p>
          <a:p>
            <a:pPr marL="45720" indent="0">
              <a:buNone/>
            </a:pPr>
            <a:r>
              <a:rPr lang="hr-HR" sz="2400" dirty="0" smtClean="0"/>
              <a:t>TRI RAZINE:</a:t>
            </a:r>
          </a:p>
          <a:p>
            <a:pPr marL="45720" indent="0">
              <a:buNone/>
            </a:pPr>
            <a:r>
              <a:rPr lang="hr-HR" dirty="0">
                <a:solidFill>
                  <a:schemeClr val="tx1"/>
                </a:solidFill>
              </a:rPr>
              <a:t>b</a:t>
            </a:r>
            <a:r>
              <a:rPr lang="hr-HR" dirty="0" smtClean="0">
                <a:solidFill>
                  <a:schemeClr val="tx1"/>
                </a:solidFill>
              </a:rPr>
              <a:t>aza podataka </a:t>
            </a:r>
            <a:r>
              <a:rPr lang="hr-HR" dirty="0" smtClean="0">
                <a:solidFill>
                  <a:schemeClr val="tx1"/>
                </a:solidFill>
                <a:sym typeface="Wingdings" panose="05000000000000000000" pitchFamily="2" charset="2"/>
              </a:rPr>
              <a:t> </a:t>
            </a:r>
            <a:r>
              <a:rPr lang="hr-HR" dirty="0" smtClean="0">
                <a:solidFill>
                  <a:schemeClr val="tx1"/>
                </a:solidFill>
              </a:rPr>
              <a:t>aplikacijska logika </a:t>
            </a:r>
            <a:r>
              <a:rPr lang="hr-HR" dirty="0" smtClean="0">
                <a:solidFill>
                  <a:schemeClr val="tx1"/>
                </a:solidFill>
                <a:sym typeface="Wingdings" panose="05000000000000000000" pitchFamily="2" charset="2"/>
              </a:rPr>
              <a:t> prezentacijski sloj</a:t>
            </a:r>
            <a:endParaRPr lang="hr-HR" dirty="0" smtClean="0">
              <a:solidFill>
                <a:schemeClr val="tx1"/>
              </a:solidFill>
            </a:endParaRPr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02920" indent="-457200"/>
            <a:r>
              <a:rPr lang="hr-HR" dirty="0" smtClean="0"/>
              <a:t>7. klijent-server-baza</a:t>
            </a:r>
            <a:endParaRPr lang="hr-HR" dirty="0">
              <a:solidFill>
                <a:schemeClr val="tx1"/>
              </a:solidFill>
            </a:endParaRPr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  <p:pic>
        <p:nvPicPr>
          <p:cNvPr id="5122" name="Picture 2" descr="Slikovni rezultat za client server db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77"/>
          <a:stretch/>
        </p:blipFill>
        <p:spPr bwMode="auto">
          <a:xfrm>
            <a:off x="899592" y="3110088"/>
            <a:ext cx="6773845" cy="248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1077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adržaja 1"/>
          <p:cNvSpPr>
            <a:spLocks noGrp="1"/>
          </p:cNvSpPr>
          <p:nvPr>
            <p:ph idx="1"/>
          </p:nvPr>
        </p:nvSpPr>
        <p:spPr>
          <a:xfrm>
            <a:off x="4139952" y="1772816"/>
            <a:ext cx="4320480" cy="252145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hr-HR" dirty="0" smtClean="0"/>
              <a:t>USERS</a:t>
            </a:r>
            <a:r>
              <a:rPr lang="hr-HR" dirty="0" smtClean="0">
                <a:solidFill>
                  <a:schemeClr val="tx1"/>
                </a:solidFill>
              </a:rPr>
              <a:t>: </a:t>
            </a:r>
            <a:r>
              <a:rPr lang="hr-HR" dirty="0" err="1" smtClean="0">
                <a:solidFill>
                  <a:schemeClr val="tx1"/>
                </a:solidFill>
              </a:rPr>
              <a:t>username</a:t>
            </a:r>
            <a:r>
              <a:rPr lang="hr-HR" dirty="0" smtClean="0">
                <a:solidFill>
                  <a:schemeClr val="tx1"/>
                </a:solidFill>
              </a:rPr>
              <a:t>, </a:t>
            </a:r>
            <a:r>
              <a:rPr lang="hr-HR" dirty="0" err="1" smtClean="0">
                <a:solidFill>
                  <a:schemeClr val="tx1"/>
                </a:solidFill>
              </a:rPr>
              <a:t>password</a:t>
            </a:r>
            <a:r>
              <a:rPr lang="hr-HR" dirty="0" smtClean="0">
                <a:solidFill>
                  <a:schemeClr val="tx1"/>
                </a:solidFill>
              </a:rPr>
              <a:t>, </a:t>
            </a:r>
            <a:r>
              <a:rPr lang="hr-HR" dirty="0" err="1" smtClean="0">
                <a:solidFill>
                  <a:schemeClr val="tx1"/>
                </a:solidFill>
              </a:rPr>
              <a:t>email</a:t>
            </a:r>
            <a:endParaRPr lang="hr-HR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hr-HR" dirty="0" smtClean="0"/>
              <a:t>RESTAURANTS</a:t>
            </a:r>
            <a:r>
              <a:rPr lang="hr-HR" dirty="0" smtClean="0">
                <a:solidFill>
                  <a:schemeClr val="tx1"/>
                </a:solidFill>
              </a:rPr>
              <a:t>: title, </a:t>
            </a:r>
            <a:r>
              <a:rPr lang="hr-HR" dirty="0" err="1" smtClean="0">
                <a:solidFill>
                  <a:schemeClr val="tx1"/>
                </a:solidFill>
              </a:rPr>
              <a:t>thumb</a:t>
            </a:r>
            <a:r>
              <a:rPr lang="hr-HR" dirty="0" smtClean="0">
                <a:solidFill>
                  <a:schemeClr val="tx1"/>
                </a:solidFill>
              </a:rPr>
              <a:t>, </a:t>
            </a:r>
            <a:r>
              <a:rPr lang="hr-HR" dirty="0" err="1" smtClean="0">
                <a:solidFill>
                  <a:schemeClr val="tx1"/>
                </a:solidFill>
              </a:rPr>
              <a:t>description</a:t>
            </a:r>
            <a:r>
              <a:rPr lang="hr-HR" dirty="0" smtClean="0">
                <a:solidFill>
                  <a:schemeClr val="tx1"/>
                </a:solidFill>
              </a:rPr>
              <a:t>, </a:t>
            </a:r>
            <a:r>
              <a:rPr lang="hr-HR" dirty="0" err="1" smtClean="0">
                <a:solidFill>
                  <a:schemeClr val="tx1"/>
                </a:solidFill>
              </a:rPr>
              <a:t>menu</a:t>
            </a:r>
            <a:r>
              <a:rPr lang="hr-HR" dirty="0" smtClean="0">
                <a:solidFill>
                  <a:schemeClr val="tx1"/>
                </a:solidFill>
              </a:rPr>
              <a:t>, </a:t>
            </a:r>
            <a:r>
              <a:rPr lang="hr-HR" dirty="0" err="1" smtClean="0">
                <a:solidFill>
                  <a:schemeClr val="tx1"/>
                </a:solidFill>
              </a:rPr>
              <a:t>tables</a:t>
            </a:r>
            <a:endParaRPr lang="hr-HR" dirty="0" smtClean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hr-HR" dirty="0" smtClean="0"/>
              <a:t>RESERVATIONS</a:t>
            </a:r>
            <a:r>
              <a:rPr lang="hr-HR" dirty="0" smtClean="0">
                <a:solidFill>
                  <a:schemeClr val="tx1"/>
                </a:solidFill>
              </a:rPr>
              <a:t>: </a:t>
            </a:r>
            <a:r>
              <a:rPr lang="hr-HR" dirty="0" err="1" smtClean="0">
                <a:solidFill>
                  <a:schemeClr val="tx1"/>
                </a:solidFill>
              </a:rPr>
              <a:t>user</a:t>
            </a:r>
            <a:r>
              <a:rPr lang="hr-HR" dirty="0" smtClean="0">
                <a:solidFill>
                  <a:schemeClr val="tx1"/>
                </a:solidFill>
              </a:rPr>
              <a:t>, </a:t>
            </a:r>
            <a:r>
              <a:rPr lang="hr-HR" dirty="0" err="1" smtClean="0">
                <a:solidFill>
                  <a:schemeClr val="tx1"/>
                </a:solidFill>
              </a:rPr>
              <a:t>restaurant</a:t>
            </a:r>
            <a:r>
              <a:rPr lang="hr-HR" dirty="0" smtClean="0">
                <a:solidFill>
                  <a:schemeClr val="tx1"/>
                </a:solidFill>
              </a:rPr>
              <a:t>, date, </a:t>
            </a:r>
            <a:r>
              <a:rPr lang="hr-HR" dirty="0" err="1" smtClean="0">
                <a:solidFill>
                  <a:schemeClr val="tx1"/>
                </a:solidFill>
              </a:rPr>
              <a:t>startTime</a:t>
            </a:r>
            <a:r>
              <a:rPr lang="hr-HR" dirty="0" smtClean="0">
                <a:solidFill>
                  <a:schemeClr val="tx1"/>
                </a:solidFill>
              </a:rPr>
              <a:t>, </a:t>
            </a:r>
            <a:r>
              <a:rPr lang="hr-HR" dirty="0" err="1" smtClean="0">
                <a:solidFill>
                  <a:schemeClr val="tx1"/>
                </a:solidFill>
              </a:rPr>
              <a:t>endTime</a:t>
            </a:r>
            <a:r>
              <a:rPr lang="hr-HR" dirty="0" smtClean="0">
                <a:solidFill>
                  <a:schemeClr val="tx1"/>
                </a:solidFill>
              </a:rPr>
              <a:t>, table</a:t>
            </a:r>
          </a:p>
          <a:p>
            <a:endParaRPr lang="hr-H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8. Baza podataka</a:t>
            </a:r>
            <a:endParaRPr lang="hr-H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  <p:sp>
        <p:nvSpPr>
          <p:cNvPr id="5" name="TekstniOkvir 4"/>
          <p:cNvSpPr txBox="1"/>
          <p:nvPr/>
        </p:nvSpPr>
        <p:spPr>
          <a:xfrm>
            <a:off x="395536" y="1844824"/>
            <a:ext cx="3600400" cy="3385542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hr-HR" sz="2000" dirty="0" smtClean="0">
                <a:solidFill>
                  <a:schemeClr val="tx2"/>
                </a:solidFill>
              </a:rPr>
              <a:t>MONGOOSE SHEMA:</a:t>
            </a:r>
          </a:p>
          <a:p>
            <a:endParaRPr lang="hr-HR" sz="1600" i="1" dirty="0" smtClean="0">
              <a:latin typeface="Consolas" panose="020B0609020204030204" pitchFamily="49" charset="0"/>
            </a:endParaRPr>
          </a:p>
          <a:p>
            <a:r>
              <a:rPr lang="hr-HR" sz="1600" i="1" dirty="0" smtClean="0">
                <a:latin typeface="Consolas" panose="020B0609020204030204" pitchFamily="49" charset="0"/>
              </a:rPr>
              <a:t>var</a:t>
            </a:r>
            <a:r>
              <a:rPr lang="hr-HR" sz="1600" dirty="0" smtClean="0">
                <a:latin typeface="Consolas" panose="020B0609020204030204" pitchFamily="49" charset="0"/>
              </a:rPr>
              <a:t> </a:t>
            </a:r>
            <a:r>
              <a:rPr lang="hr-HR" sz="1600" dirty="0" err="1">
                <a:latin typeface="Consolas" panose="020B0609020204030204" pitchFamily="49" charset="0"/>
              </a:rPr>
              <a:t>ReservationSchema</a:t>
            </a:r>
            <a:r>
              <a:rPr lang="hr-HR" sz="1600" dirty="0">
                <a:latin typeface="Consolas" panose="020B0609020204030204" pitchFamily="49" charset="0"/>
              </a:rPr>
              <a:t> = </a:t>
            </a:r>
            <a:r>
              <a:rPr lang="hr-HR" sz="1600" dirty="0" err="1">
                <a:latin typeface="Consolas" panose="020B0609020204030204" pitchFamily="49" charset="0"/>
              </a:rPr>
              <a:t>new</a:t>
            </a:r>
            <a:r>
              <a:rPr lang="hr-HR" sz="1600" dirty="0">
                <a:latin typeface="Consolas" panose="020B0609020204030204" pitchFamily="49" charset="0"/>
              </a:rPr>
              <a:t> </a:t>
            </a:r>
            <a:r>
              <a:rPr lang="hr-HR" sz="1600" u="sng" dirty="0" err="1">
                <a:latin typeface="Consolas" panose="020B0609020204030204" pitchFamily="49" charset="0"/>
              </a:rPr>
              <a:t>mongoose</a:t>
            </a:r>
            <a:r>
              <a:rPr lang="hr-HR" sz="1600" dirty="0" err="1">
                <a:latin typeface="Consolas" panose="020B0609020204030204" pitchFamily="49" charset="0"/>
              </a:rPr>
              <a:t>.</a:t>
            </a:r>
            <a:r>
              <a:rPr lang="hr-HR" sz="1600" u="sng" dirty="0" err="1">
                <a:latin typeface="Consolas" panose="020B0609020204030204" pitchFamily="49" charset="0"/>
              </a:rPr>
              <a:t>Schema</a:t>
            </a:r>
            <a:r>
              <a:rPr lang="hr-HR" sz="1600" dirty="0">
                <a:latin typeface="Consolas" panose="020B0609020204030204" pitchFamily="49" charset="0"/>
              </a:rPr>
              <a:t>({</a:t>
            </a:r>
          </a:p>
          <a:p>
            <a:r>
              <a:rPr lang="hr-HR" sz="1600" dirty="0">
                <a:latin typeface="Consolas" panose="020B0609020204030204" pitchFamily="49" charset="0"/>
              </a:rPr>
              <a:t/>
            </a:r>
            <a:br>
              <a:rPr lang="hr-HR" sz="1600" dirty="0">
                <a:latin typeface="Consolas" panose="020B0609020204030204" pitchFamily="49" charset="0"/>
              </a:rPr>
            </a:br>
            <a:r>
              <a:rPr lang="hr-HR" sz="1600" dirty="0" err="1">
                <a:latin typeface="Consolas" panose="020B0609020204030204" pitchFamily="49" charset="0"/>
              </a:rPr>
              <a:t>user</a:t>
            </a:r>
            <a:r>
              <a:rPr lang="hr-HR" sz="1600" dirty="0">
                <a:latin typeface="Consolas" panose="020B0609020204030204" pitchFamily="49" charset="0"/>
              </a:rPr>
              <a:t>: </a:t>
            </a:r>
            <a:r>
              <a:rPr lang="hr-HR" sz="1600" i="1" dirty="0" err="1">
                <a:latin typeface="Consolas" panose="020B0609020204030204" pitchFamily="49" charset="0"/>
              </a:rPr>
              <a:t>String</a:t>
            </a:r>
            <a:r>
              <a:rPr lang="hr-HR" sz="1600" dirty="0">
                <a:latin typeface="Consolas" panose="020B0609020204030204" pitchFamily="49" charset="0"/>
              </a:rPr>
              <a:t>,</a:t>
            </a:r>
          </a:p>
          <a:p>
            <a:r>
              <a:rPr lang="hr-HR" sz="1600" dirty="0" err="1">
                <a:latin typeface="Consolas" panose="020B0609020204030204" pitchFamily="49" charset="0"/>
              </a:rPr>
              <a:t>restaurant</a:t>
            </a:r>
            <a:r>
              <a:rPr lang="hr-HR" sz="1600" dirty="0">
                <a:latin typeface="Consolas" panose="020B0609020204030204" pitchFamily="49" charset="0"/>
              </a:rPr>
              <a:t>: </a:t>
            </a:r>
            <a:r>
              <a:rPr lang="hr-HR" sz="1600" i="1" dirty="0" err="1">
                <a:latin typeface="Consolas" panose="020B0609020204030204" pitchFamily="49" charset="0"/>
              </a:rPr>
              <a:t>String</a:t>
            </a:r>
            <a:r>
              <a:rPr lang="hr-HR" sz="1600" dirty="0">
                <a:latin typeface="Consolas" panose="020B0609020204030204" pitchFamily="49" charset="0"/>
              </a:rPr>
              <a:t>,</a:t>
            </a:r>
          </a:p>
          <a:p>
            <a:r>
              <a:rPr lang="hr-HR" sz="1600" dirty="0">
                <a:latin typeface="Consolas" panose="020B0609020204030204" pitchFamily="49" charset="0"/>
              </a:rPr>
              <a:t>date: </a:t>
            </a:r>
            <a:r>
              <a:rPr lang="hr-HR" sz="1600" i="1" dirty="0" err="1">
                <a:latin typeface="Consolas" panose="020B0609020204030204" pitchFamily="49" charset="0"/>
              </a:rPr>
              <a:t>String</a:t>
            </a:r>
            <a:r>
              <a:rPr lang="hr-HR" sz="1600" dirty="0">
                <a:latin typeface="Consolas" panose="020B0609020204030204" pitchFamily="49" charset="0"/>
              </a:rPr>
              <a:t>,</a:t>
            </a:r>
          </a:p>
          <a:p>
            <a:r>
              <a:rPr lang="hr-HR" sz="1600" dirty="0" err="1">
                <a:latin typeface="Consolas" panose="020B0609020204030204" pitchFamily="49" charset="0"/>
              </a:rPr>
              <a:t>startTime</a:t>
            </a:r>
            <a:r>
              <a:rPr lang="hr-HR" sz="1600" dirty="0">
                <a:latin typeface="Consolas" panose="020B0609020204030204" pitchFamily="49" charset="0"/>
              </a:rPr>
              <a:t>: </a:t>
            </a:r>
            <a:r>
              <a:rPr lang="hr-HR" sz="1600" i="1" dirty="0" err="1">
                <a:latin typeface="Consolas" panose="020B0609020204030204" pitchFamily="49" charset="0"/>
              </a:rPr>
              <a:t>String</a:t>
            </a:r>
            <a:r>
              <a:rPr lang="hr-HR" sz="1600" dirty="0">
                <a:latin typeface="Consolas" panose="020B0609020204030204" pitchFamily="49" charset="0"/>
              </a:rPr>
              <a:t>,</a:t>
            </a:r>
          </a:p>
          <a:p>
            <a:r>
              <a:rPr lang="hr-HR" sz="1600" dirty="0" err="1">
                <a:latin typeface="Consolas" panose="020B0609020204030204" pitchFamily="49" charset="0"/>
              </a:rPr>
              <a:t>endTime</a:t>
            </a:r>
            <a:r>
              <a:rPr lang="hr-HR" sz="1600" dirty="0">
                <a:latin typeface="Consolas" panose="020B0609020204030204" pitchFamily="49" charset="0"/>
              </a:rPr>
              <a:t>: </a:t>
            </a:r>
            <a:r>
              <a:rPr lang="hr-HR" sz="1600" i="1" dirty="0" err="1">
                <a:latin typeface="Consolas" panose="020B0609020204030204" pitchFamily="49" charset="0"/>
              </a:rPr>
              <a:t>String</a:t>
            </a:r>
            <a:r>
              <a:rPr lang="hr-HR" sz="1600" dirty="0">
                <a:latin typeface="Consolas" panose="020B0609020204030204" pitchFamily="49" charset="0"/>
              </a:rPr>
              <a:t>,</a:t>
            </a:r>
          </a:p>
          <a:p>
            <a:r>
              <a:rPr lang="hr-HR" sz="1600" dirty="0">
                <a:latin typeface="Consolas" panose="020B0609020204030204" pitchFamily="49" charset="0"/>
              </a:rPr>
              <a:t>table: </a:t>
            </a:r>
            <a:r>
              <a:rPr lang="hr-HR" sz="1600" i="1" dirty="0" err="1">
                <a:latin typeface="Consolas" panose="020B0609020204030204" pitchFamily="49" charset="0"/>
              </a:rPr>
              <a:t>String</a:t>
            </a:r>
            <a:r>
              <a:rPr lang="hr-HR" sz="1600" dirty="0">
                <a:latin typeface="Consolas" panose="020B0609020204030204" pitchFamily="49" charset="0"/>
              </a:rPr>
              <a:t> </a:t>
            </a:r>
          </a:p>
          <a:p>
            <a:r>
              <a:rPr lang="hr-HR" sz="1600" dirty="0">
                <a:latin typeface="Consolas" panose="020B0609020204030204" pitchFamily="49" charset="0"/>
              </a:rPr>
              <a:t>});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0115441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1628800"/>
            <a:ext cx="8784976" cy="4163012"/>
          </a:xfrm>
        </p:spPr>
      </p:pic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9. KORISNIČKA SUČELJA</a:t>
            </a:r>
            <a:endParaRPr lang="hr-H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8173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636949"/>
            <a:ext cx="8747462" cy="4168315"/>
          </a:xfrm>
        </p:spPr>
      </p:pic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9. KORISNIČKA SUČELJA</a:t>
            </a:r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7105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628800"/>
            <a:ext cx="8735465" cy="4144159"/>
          </a:xfrm>
        </p:spPr>
      </p:pic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9. KORISNIČKA SUČELJA</a:t>
            </a:r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83099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teksta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RUJAN, 2018.</a:t>
            </a:r>
            <a:endParaRPr lang="hr-H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Hvala na pozornosti!</a:t>
            </a:r>
            <a:endParaRPr lang="hr-H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194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adržaja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hr-HR" dirty="0" smtClean="0">
                <a:solidFill>
                  <a:schemeClr val="tx1"/>
                </a:solidFill>
              </a:rPr>
              <a:t>Uvod</a:t>
            </a:r>
          </a:p>
          <a:p>
            <a:pPr marL="502920" indent="-457200">
              <a:buFont typeface="+mj-lt"/>
              <a:buAutoNum type="arabicPeriod"/>
            </a:pPr>
            <a:r>
              <a:rPr lang="hr-HR" dirty="0" smtClean="0">
                <a:solidFill>
                  <a:schemeClr val="tx1"/>
                </a:solidFill>
              </a:rPr>
              <a:t>Primijenjene tehnologije</a:t>
            </a:r>
          </a:p>
          <a:p>
            <a:pPr marL="502920" indent="-457200">
              <a:buFont typeface="+mj-lt"/>
              <a:buAutoNum type="arabicPeriod"/>
            </a:pPr>
            <a:r>
              <a:rPr lang="hr-HR" dirty="0" smtClean="0">
                <a:solidFill>
                  <a:schemeClr val="tx1"/>
                </a:solidFill>
              </a:rPr>
              <a:t>Pregled sustava</a:t>
            </a:r>
          </a:p>
          <a:p>
            <a:pPr marL="502920" indent="-457200">
              <a:buFont typeface="+mj-lt"/>
              <a:buAutoNum type="arabicPeriod"/>
            </a:pPr>
            <a:r>
              <a:rPr lang="hr-HR" dirty="0" smtClean="0">
                <a:solidFill>
                  <a:schemeClr val="tx1"/>
                </a:solidFill>
              </a:rPr>
              <a:t>Korisnici</a:t>
            </a:r>
          </a:p>
          <a:p>
            <a:pPr marL="502920" indent="-457200">
              <a:buFont typeface="+mj-lt"/>
              <a:buAutoNum type="arabicPeriod"/>
            </a:pPr>
            <a:r>
              <a:rPr lang="hr-HR" dirty="0" smtClean="0">
                <a:solidFill>
                  <a:schemeClr val="tx1"/>
                </a:solidFill>
              </a:rPr>
              <a:t>Funkcionalni zahtjevi</a:t>
            </a:r>
          </a:p>
          <a:p>
            <a:pPr marL="502920" indent="-457200">
              <a:buFont typeface="+mj-lt"/>
              <a:buAutoNum type="arabicPeriod"/>
            </a:pPr>
            <a:r>
              <a:rPr lang="hr-HR" dirty="0" smtClean="0">
                <a:solidFill>
                  <a:schemeClr val="tx1"/>
                </a:solidFill>
              </a:rPr>
              <a:t>Nefunkcionalni zahtjevi</a:t>
            </a:r>
          </a:p>
          <a:p>
            <a:pPr marL="502920" indent="-457200">
              <a:buFont typeface="+mj-lt"/>
              <a:buAutoNum type="arabicPeriod"/>
            </a:pPr>
            <a:r>
              <a:rPr lang="hr-HR" smtClean="0">
                <a:solidFill>
                  <a:schemeClr val="tx1"/>
                </a:solidFill>
              </a:rPr>
              <a:t>Klijent-server-baza</a:t>
            </a:r>
            <a:endParaRPr lang="hr-HR" dirty="0" smtClean="0">
              <a:solidFill>
                <a:schemeClr val="tx1"/>
              </a:solidFill>
            </a:endParaRPr>
          </a:p>
          <a:p>
            <a:pPr marL="502920" indent="-457200">
              <a:buFont typeface="+mj-lt"/>
              <a:buAutoNum type="arabicPeriod"/>
            </a:pPr>
            <a:r>
              <a:rPr lang="hr-HR" dirty="0" smtClean="0">
                <a:solidFill>
                  <a:schemeClr val="tx1"/>
                </a:solidFill>
              </a:rPr>
              <a:t>Baza podataka</a:t>
            </a:r>
          </a:p>
          <a:p>
            <a:pPr marL="502920" indent="-457200">
              <a:buFont typeface="+mj-lt"/>
              <a:buAutoNum type="arabicPeriod"/>
            </a:pPr>
            <a:r>
              <a:rPr lang="hr-HR" dirty="0" smtClean="0">
                <a:solidFill>
                  <a:schemeClr val="tx1"/>
                </a:solidFill>
              </a:rPr>
              <a:t>Korisnička sučelja</a:t>
            </a:r>
            <a:endParaRPr lang="hr-HR" dirty="0" smtClean="0"/>
          </a:p>
          <a:p>
            <a:endParaRPr lang="hr-H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sadržaj</a:t>
            </a:r>
            <a:endParaRPr lang="hr-H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8471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adržaja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400" dirty="0">
                <a:solidFill>
                  <a:schemeClr val="tx1"/>
                </a:solidFill>
              </a:rPr>
              <a:t>W</a:t>
            </a:r>
            <a:r>
              <a:rPr lang="hr-HR" sz="2400" dirty="0" smtClean="0">
                <a:solidFill>
                  <a:schemeClr val="tx1"/>
                </a:solidFill>
              </a:rPr>
              <a:t>eb aplikacija</a:t>
            </a:r>
          </a:p>
          <a:p>
            <a:pPr lvl="1"/>
            <a:r>
              <a:rPr lang="hr-HR" sz="2000" dirty="0" smtClean="0"/>
              <a:t>Korisničko-poslužiteljski računalni program</a:t>
            </a:r>
          </a:p>
          <a:p>
            <a:pPr lvl="1"/>
            <a:r>
              <a:rPr lang="hr-HR" sz="2000" dirty="0"/>
              <a:t>W</a:t>
            </a:r>
            <a:r>
              <a:rPr lang="hr-HR" sz="2000" dirty="0" smtClean="0"/>
              <a:t>eb preglednik</a:t>
            </a:r>
          </a:p>
          <a:p>
            <a:endParaRPr lang="hr-HR" sz="2400" dirty="0" smtClean="0"/>
          </a:p>
          <a:p>
            <a:r>
              <a:rPr lang="hr-HR" sz="2400" dirty="0" err="1" smtClean="0">
                <a:solidFill>
                  <a:schemeClr val="tx1"/>
                </a:solidFill>
              </a:rPr>
              <a:t>RezervirajStol.hr</a:t>
            </a:r>
            <a:endParaRPr lang="hr-HR" sz="2400" dirty="0" smtClean="0">
              <a:solidFill>
                <a:schemeClr val="tx1"/>
              </a:solidFill>
            </a:endParaRPr>
          </a:p>
          <a:p>
            <a:pPr lvl="1"/>
            <a:r>
              <a:rPr lang="hr-HR" sz="2000" dirty="0" err="1" smtClean="0"/>
              <a:t>Online</a:t>
            </a:r>
            <a:r>
              <a:rPr lang="hr-HR" sz="2000" dirty="0" smtClean="0"/>
              <a:t> sustav rezervacija</a:t>
            </a:r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1. uvod</a:t>
            </a:r>
            <a:endParaRPr lang="hr-H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  <p:pic>
        <p:nvPicPr>
          <p:cNvPr id="5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329" y="4184942"/>
            <a:ext cx="1908353" cy="1908353"/>
          </a:xfrm>
          <a:prstGeom prst="rect">
            <a:avLst/>
          </a:prstGeom>
        </p:spPr>
      </p:pic>
      <p:pic>
        <p:nvPicPr>
          <p:cNvPr id="6" name="Slika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4184943"/>
            <a:ext cx="1908353" cy="1908353"/>
          </a:xfrm>
          <a:prstGeom prst="rect">
            <a:avLst/>
          </a:prstGeom>
        </p:spPr>
      </p:pic>
      <p:pic>
        <p:nvPicPr>
          <p:cNvPr id="7" name="Slika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266" y="4184945"/>
            <a:ext cx="1816662" cy="181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5175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adržaja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endParaRPr lang="hr-HR" dirty="0" smtClean="0"/>
          </a:p>
          <a:p>
            <a:pPr marL="45720" indent="0">
              <a:buNone/>
            </a:pPr>
            <a:r>
              <a:rPr lang="hr-HR" dirty="0" smtClean="0">
                <a:solidFill>
                  <a:schemeClr val="tx1"/>
                </a:solidFill>
              </a:rPr>
              <a:t>FRONT-END:</a:t>
            </a:r>
          </a:p>
          <a:p>
            <a:pPr marL="45720" indent="0">
              <a:buNone/>
            </a:pPr>
            <a:endParaRPr lang="hr-HR" dirty="0" smtClean="0"/>
          </a:p>
          <a:p>
            <a:r>
              <a:rPr lang="hr-HR" dirty="0" smtClean="0"/>
              <a:t> </a:t>
            </a:r>
            <a:r>
              <a:rPr lang="hr-HR" dirty="0" err="1" smtClean="0"/>
              <a:t>Bootstrap</a:t>
            </a:r>
            <a:endParaRPr lang="hr-HR" dirty="0" smtClean="0"/>
          </a:p>
          <a:p>
            <a:r>
              <a:rPr lang="hr-HR" dirty="0" smtClean="0"/>
              <a:t> </a:t>
            </a:r>
            <a:r>
              <a:rPr lang="hr-HR" dirty="0" err="1" smtClean="0"/>
              <a:t>JavaScript</a:t>
            </a:r>
            <a:endParaRPr lang="hr-HR" dirty="0" smtClean="0"/>
          </a:p>
        </p:txBody>
      </p:sp>
      <p:sp>
        <p:nvSpPr>
          <p:cNvPr id="4" name="Rezervirano mjesto sadržaja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" indent="0">
              <a:buNone/>
            </a:pPr>
            <a:endParaRPr lang="hr-HR" dirty="0" smtClean="0"/>
          </a:p>
          <a:p>
            <a:pPr marL="45720" indent="0">
              <a:buNone/>
            </a:pPr>
            <a:r>
              <a:rPr lang="hr-HR" dirty="0" smtClean="0">
                <a:solidFill>
                  <a:schemeClr val="tx1"/>
                </a:solidFill>
              </a:rPr>
              <a:t>BACK-END:</a:t>
            </a:r>
          </a:p>
          <a:p>
            <a:pPr marL="45720" indent="0">
              <a:buNone/>
            </a:pPr>
            <a:endParaRPr lang="hr-HR" dirty="0" smtClean="0"/>
          </a:p>
          <a:p>
            <a:r>
              <a:rPr lang="hr-HR" dirty="0" smtClean="0"/>
              <a:t> </a:t>
            </a:r>
            <a:r>
              <a:rPr lang="hr-HR" dirty="0" err="1" smtClean="0"/>
              <a:t>NodeJS</a:t>
            </a:r>
            <a:endParaRPr lang="hr-HR" dirty="0" smtClean="0"/>
          </a:p>
          <a:p>
            <a:r>
              <a:rPr lang="hr-HR" dirty="0" smtClean="0"/>
              <a:t> </a:t>
            </a:r>
            <a:r>
              <a:rPr lang="hr-HR" dirty="0" err="1" smtClean="0"/>
              <a:t>MongoDB</a:t>
            </a:r>
            <a:endParaRPr lang="hr-HR" dirty="0"/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2. Primijenjene tehnologije</a:t>
            </a:r>
            <a:endParaRPr lang="hr-H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2507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11" t="23467" r="14483" b="16463"/>
          <a:stretch/>
        </p:blipFill>
        <p:spPr bwMode="auto">
          <a:xfrm>
            <a:off x="565864" y="1628800"/>
            <a:ext cx="2488891" cy="2335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 descr="Slikovni rezultat za javascript 201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334" y="4164548"/>
            <a:ext cx="2061949" cy="206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zervirano mjesto sadržaja 1"/>
          <p:cNvSpPr>
            <a:spLocks noGrp="1"/>
          </p:cNvSpPr>
          <p:nvPr>
            <p:ph idx="1"/>
          </p:nvPr>
        </p:nvSpPr>
        <p:spPr>
          <a:xfrm>
            <a:off x="3491880" y="1689384"/>
            <a:ext cx="5415137" cy="4407408"/>
          </a:xfrm>
        </p:spPr>
        <p:txBody>
          <a:bodyPr/>
          <a:lstStyle/>
          <a:p>
            <a:endParaRPr lang="hr-HR" sz="2400" dirty="0" smtClean="0">
              <a:solidFill>
                <a:schemeClr val="tx1"/>
              </a:solidFill>
            </a:endParaRPr>
          </a:p>
          <a:p>
            <a:r>
              <a:rPr lang="hr-HR" sz="2400" dirty="0" err="1" smtClean="0">
                <a:solidFill>
                  <a:schemeClr val="tx1"/>
                </a:solidFill>
              </a:rPr>
              <a:t>Bootstrap</a:t>
            </a:r>
            <a:r>
              <a:rPr lang="hr-HR" sz="2400" dirty="0" smtClean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hr-HR" dirty="0" err="1" smtClean="0">
                <a:solidFill>
                  <a:schemeClr val="tx1"/>
                </a:solidFill>
              </a:rPr>
              <a:t>Html</a:t>
            </a:r>
            <a:r>
              <a:rPr lang="hr-HR" dirty="0" smtClean="0">
                <a:solidFill>
                  <a:schemeClr val="tx1"/>
                </a:solidFill>
              </a:rPr>
              <a:t> i CSS </a:t>
            </a:r>
            <a:r>
              <a:rPr lang="hr-HR" dirty="0" err="1" smtClean="0">
                <a:solidFill>
                  <a:schemeClr val="tx1"/>
                </a:solidFill>
              </a:rPr>
              <a:t>framework</a:t>
            </a:r>
            <a:endParaRPr lang="hr-HR" dirty="0" smtClean="0">
              <a:solidFill>
                <a:schemeClr val="tx1"/>
              </a:solidFill>
            </a:endParaRPr>
          </a:p>
          <a:p>
            <a:pPr lvl="1"/>
            <a:r>
              <a:rPr lang="hr-HR" dirty="0" smtClean="0">
                <a:solidFill>
                  <a:schemeClr val="tx1"/>
                </a:solidFill>
              </a:rPr>
              <a:t>Mobile-</a:t>
            </a:r>
            <a:r>
              <a:rPr lang="hr-HR" dirty="0" err="1" smtClean="0">
                <a:solidFill>
                  <a:schemeClr val="tx1"/>
                </a:solidFill>
              </a:rPr>
              <a:t>first</a:t>
            </a:r>
            <a:r>
              <a:rPr lang="hr-HR" dirty="0" smtClean="0">
                <a:solidFill>
                  <a:schemeClr val="tx1"/>
                </a:solidFill>
              </a:rPr>
              <a:t> dizajn</a:t>
            </a:r>
          </a:p>
          <a:p>
            <a:pPr lvl="1"/>
            <a:r>
              <a:rPr lang="hr-HR" dirty="0" err="1" smtClean="0">
                <a:solidFill>
                  <a:schemeClr val="tx1"/>
                </a:solidFill>
              </a:rPr>
              <a:t>Flat</a:t>
            </a:r>
            <a:r>
              <a:rPr lang="hr-HR" dirty="0" smtClean="0">
                <a:solidFill>
                  <a:schemeClr val="tx1"/>
                </a:solidFill>
              </a:rPr>
              <a:t> dizajn</a:t>
            </a:r>
          </a:p>
          <a:p>
            <a:pPr lvl="1"/>
            <a:endParaRPr lang="hr-HR" dirty="0" smtClean="0">
              <a:solidFill>
                <a:schemeClr val="tx1"/>
              </a:solidFill>
            </a:endParaRPr>
          </a:p>
          <a:p>
            <a:pPr lvl="1"/>
            <a:endParaRPr lang="hr-HR" dirty="0" smtClean="0">
              <a:solidFill>
                <a:schemeClr val="tx1"/>
              </a:solidFill>
            </a:endParaRPr>
          </a:p>
          <a:p>
            <a:r>
              <a:rPr lang="hr-HR" sz="2400" dirty="0" err="1" smtClean="0">
                <a:solidFill>
                  <a:schemeClr val="tx1"/>
                </a:solidFill>
              </a:rPr>
              <a:t>JavaScript</a:t>
            </a:r>
            <a:r>
              <a:rPr lang="hr-HR" sz="2400" dirty="0" smtClean="0"/>
              <a:t>:</a:t>
            </a:r>
          </a:p>
          <a:p>
            <a:pPr lvl="1"/>
            <a:r>
              <a:rPr lang="hr-HR" dirty="0" err="1" smtClean="0">
                <a:solidFill>
                  <a:schemeClr val="tx1"/>
                </a:solidFill>
              </a:rPr>
              <a:t>Skriptni</a:t>
            </a:r>
            <a:r>
              <a:rPr lang="hr-HR" dirty="0" smtClean="0">
                <a:solidFill>
                  <a:schemeClr val="tx1"/>
                </a:solidFill>
              </a:rPr>
              <a:t> objektno-orijentirani jezik</a:t>
            </a:r>
          </a:p>
          <a:p>
            <a:pPr lvl="1"/>
            <a:r>
              <a:rPr lang="hr-HR" dirty="0" smtClean="0">
                <a:solidFill>
                  <a:schemeClr val="tx1"/>
                </a:solidFill>
              </a:rPr>
              <a:t>Izvršavanje u pregledniku</a:t>
            </a:r>
          </a:p>
          <a:p>
            <a:pPr lvl="1"/>
            <a:r>
              <a:rPr lang="hr-HR" dirty="0" smtClean="0">
                <a:solidFill>
                  <a:schemeClr val="tx1"/>
                </a:solidFill>
              </a:rPr>
              <a:t>Dinamičke web stranice</a:t>
            </a:r>
          </a:p>
          <a:p>
            <a:endParaRPr lang="hr-HR" dirty="0"/>
          </a:p>
        </p:txBody>
      </p:sp>
      <p:sp>
        <p:nvSpPr>
          <p:cNvPr id="4" name="Naslov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hr-HR" dirty="0" err="1" smtClean="0"/>
              <a:t>Bootstrap</a:t>
            </a:r>
            <a:r>
              <a:rPr lang="hr-HR" dirty="0" smtClean="0"/>
              <a:t> i </a:t>
            </a:r>
            <a:r>
              <a:rPr lang="hr-HR" dirty="0" err="1" smtClean="0"/>
              <a:t>javascript</a:t>
            </a:r>
            <a:endParaRPr lang="hr-HR" dirty="0"/>
          </a:p>
        </p:txBody>
      </p:sp>
      <p:pic>
        <p:nvPicPr>
          <p:cNvPr id="6" name="Slika 5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6607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adržaja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hr-HR" sz="2400" dirty="0" smtClean="0">
              <a:solidFill>
                <a:schemeClr val="tx1"/>
              </a:solidFill>
            </a:endParaRPr>
          </a:p>
          <a:p>
            <a:r>
              <a:rPr lang="hr-HR" sz="2400" dirty="0" err="1" smtClean="0">
                <a:solidFill>
                  <a:schemeClr val="tx1"/>
                </a:solidFill>
              </a:rPr>
              <a:t>Nodejs</a:t>
            </a:r>
            <a:r>
              <a:rPr lang="hr-HR" sz="2400" dirty="0" smtClean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hr-HR" sz="2000" dirty="0" err="1" smtClean="0">
                <a:solidFill>
                  <a:schemeClr val="tx1"/>
                </a:solidFill>
              </a:rPr>
              <a:t>open</a:t>
            </a:r>
            <a:r>
              <a:rPr lang="hr-HR" sz="2000" dirty="0" smtClean="0">
                <a:solidFill>
                  <a:schemeClr val="tx1"/>
                </a:solidFill>
              </a:rPr>
              <a:t>-</a:t>
            </a:r>
            <a:r>
              <a:rPr lang="hr-HR" sz="2000" dirty="0" err="1" smtClean="0">
                <a:solidFill>
                  <a:schemeClr val="tx1"/>
                </a:solidFill>
              </a:rPr>
              <a:t>source</a:t>
            </a:r>
            <a:r>
              <a:rPr lang="hr-HR" sz="2000" dirty="0" smtClean="0">
                <a:solidFill>
                  <a:schemeClr val="tx1"/>
                </a:solidFill>
              </a:rPr>
              <a:t> platforma</a:t>
            </a:r>
          </a:p>
          <a:p>
            <a:pPr lvl="1"/>
            <a:r>
              <a:rPr lang="hr-HR" sz="2000" dirty="0" smtClean="0">
                <a:solidFill>
                  <a:schemeClr val="tx1"/>
                </a:solidFill>
              </a:rPr>
              <a:t>V8 </a:t>
            </a:r>
            <a:r>
              <a:rPr lang="hr-HR" sz="2000" dirty="0" err="1" smtClean="0">
                <a:solidFill>
                  <a:schemeClr val="tx1"/>
                </a:solidFill>
              </a:rPr>
              <a:t>engine</a:t>
            </a:r>
            <a:endParaRPr lang="hr-HR" sz="2000" dirty="0" smtClean="0">
              <a:solidFill>
                <a:schemeClr val="tx1"/>
              </a:solidFill>
            </a:endParaRPr>
          </a:p>
          <a:p>
            <a:pPr lvl="1"/>
            <a:r>
              <a:rPr lang="hr-HR" sz="2000" dirty="0" smtClean="0">
                <a:solidFill>
                  <a:schemeClr val="tx1"/>
                </a:solidFill>
              </a:rPr>
              <a:t>u/i web </a:t>
            </a:r>
            <a:r>
              <a:rPr lang="hr-HR" sz="2000" dirty="0" err="1" smtClean="0">
                <a:solidFill>
                  <a:schemeClr val="tx1"/>
                </a:solidFill>
              </a:rPr>
              <a:t>app</a:t>
            </a:r>
            <a:endParaRPr lang="hr-HR" sz="2000" dirty="0" smtClean="0">
              <a:solidFill>
                <a:schemeClr val="tx1"/>
              </a:solidFill>
            </a:endParaRPr>
          </a:p>
          <a:p>
            <a:endParaRPr lang="hr-HR" dirty="0" smtClean="0"/>
          </a:p>
        </p:txBody>
      </p:sp>
      <p:sp>
        <p:nvSpPr>
          <p:cNvPr id="7" name="Rezervirano mjesto sadržaja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hr-HR" sz="2400" dirty="0" smtClean="0">
              <a:solidFill>
                <a:schemeClr val="tx1"/>
              </a:solidFill>
            </a:endParaRPr>
          </a:p>
          <a:p>
            <a:r>
              <a:rPr lang="hr-HR" sz="2400" dirty="0" err="1" smtClean="0">
                <a:solidFill>
                  <a:schemeClr val="tx1"/>
                </a:solidFill>
              </a:rPr>
              <a:t>MongoDB</a:t>
            </a:r>
            <a:r>
              <a:rPr lang="hr-HR" sz="2400" dirty="0" smtClean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hr-HR" sz="2000" dirty="0" err="1" smtClean="0">
                <a:solidFill>
                  <a:schemeClr val="tx1"/>
                </a:solidFill>
              </a:rPr>
              <a:t>NoSQL</a:t>
            </a:r>
            <a:r>
              <a:rPr lang="hr-HR" sz="2000" dirty="0" smtClean="0">
                <a:solidFill>
                  <a:schemeClr val="tx1"/>
                </a:solidFill>
              </a:rPr>
              <a:t> baza podataka</a:t>
            </a:r>
          </a:p>
          <a:p>
            <a:pPr lvl="1"/>
            <a:r>
              <a:rPr lang="hr-HR" sz="2000" dirty="0" smtClean="0">
                <a:solidFill>
                  <a:schemeClr val="tx1"/>
                </a:solidFill>
              </a:rPr>
              <a:t>Sličnost: JSON objekti</a:t>
            </a:r>
            <a:endParaRPr lang="hr-HR" sz="2000" dirty="0">
              <a:solidFill>
                <a:schemeClr val="tx1"/>
              </a:solidFill>
            </a:endParaRPr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hr-HR" dirty="0" err="1" smtClean="0"/>
              <a:t>Nodejs</a:t>
            </a:r>
            <a:r>
              <a:rPr lang="hr-HR" dirty="0" smtClean="0"/>
              <a:t> i </a:t>
            </a:r>
            <a:r>
              <a:rPr lang="hr-HR" dirty="0" err="1" smtClean="0"/>
              <a:t>mongodb</a:t>
            </a:r>
            <a:endParaRPr lang="hr-H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  <p:pic>
        <p:nvPicPr>
          <p:cNvPr id="2052" name="Picture 4" descr="Slikovni rezultat za nodejs 201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4004230"/>
            <a:ext cx="3096344" cy="1892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likovni rezultat za mongodb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4004230"/>
            <a:ext cx="3725580" cy="1012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24585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zervirano mjesto sadržaja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1556792"/>
            <a:ext cx="3603319" cy="5196885"/>
          </a:xfrm>
        </p:spPr>
      </p:pic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3. Pregled sustava</a:t>
            </a:r>
            <a:endParaRPr lang="hr-HR" dirty="0"/>
          </a:p>
        </p:txBody>
      </p:sp>
      <p:pic>
        <p:nvPicPr>
          <p:cNvPr id="5" name="Slika 4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11933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Rezervirano mjesto sadržaja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5450420"/>
              </p:ext>
            </p:extLst>
          </p:nvPr>
        </p:nvGraphicFramePr>
        <p:xfrm>
          <a:off x="251520" y="1628801"/>
          <a:ext cx="8640960" cy="4577152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473257"/>
                <a:gridCol w="6167703"/>
              </a:tblGrid>
              <a:tr h="42298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r-HR" sz="1800" dirty="0">
                          <a:solidFill>
                            <a:schemeClr val="tx2"/>
                          </a:solidFill>
                          <a:effectLst/>
                        </a:rPr>
                        <a:t>KLASA KORISNIKA</a:t>
                      </a:r>
                      <a:endParaRPr lang="hr-HR" sz="1800" dirty="0">
                        <a:solidFill>
                          <a:schemeClr val="tx2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r-HR" sz="1800" dirty="0">
                          <a:solidFill>
                            <a:schemeClr val="tx1"/>
                          </a:solidFill>
                          <a:effectLst/>
                        </a:rPr>
                        <a:t>OPIS</a:t>
                      </a:r>
                      <a:endParaRPr lang="hr-HR" sz="1800" dirty="0">
                        <a:solidFill>
                          <a:schemeClr val="tx1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847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r-HR" sz="1800" dirty="0" smtClean="0">
                          <a:solidFill>
                            <a:schemeClr val="tx2"/>
                          </a:solidFill>
                          <a:effectLst/>
                        </a:rPr>
                        <a:t>GOST</a:t>
                      </a:r>
                      <a:endParaRPr lang="hr-HR" sz="1800" dirty="0">
                        <a:solidFill>
                          <a:schemeClr val="tx2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r-HR" sz="1800" dirty="0">
                          <a:effectLst/>
                        </a:rPr>
                        <a:t>Korisnik koji može pregledati naslovnu stranicu, ali nema pristup informacijama o restoranima, kao ni mogućnost rezervacije. Može obaviti registraciju u sustav</a:t>
                      </a:r>
                      <a:endParaRPr lang="hr-HR" sz="1800" dirty="0">
                        <a:solidFill>
                          <a:srgbClr val="000000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847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r-HR" sz="1800" dirty="0" smtClean="0">
                          <a:solidFill>
                            <a:schemeClr val="tx2"/>
                          </a:solidFill>
                          <a:effectLst/>
                        </a:rPr>
                        <a:t>KORISNIK</a:t>
                      </a:r>
                      <a:endParaRPr lang="hr-HR" sz="1800" dirty="0">
                        <a:solidFill>
                          <a:schemeClr val="tx2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r-HR" sz="1800" dirty="0">
                          <a:effectLst/>
                        </a:rPr>
                        <a:t>Korisnik koji ima pristup naslovnoj stranici, svom korisničkom računu, ponuđenim informacijama o restoranima te mogućnost rezervacije</a:t>
                      </a:r>
                      <a:endParaRPr lang="hr-HR" sz="1800" dirty="0">
                        <a:solidFill>
                          <a:srgbClr val="000000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8472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r-HR" sz="1800" dirty="0" smtClean="0">
                          <a:solidFill>
                            <a:schemeClr val="tx2"/>
                          </a:solidFill>
                          <a:effectLst/>
                        </a:rPr>
                        <a:t>ADMINISTRATOR</a:t>
                      </a:r>
                      <a:endParaRPr lang="hr-HR" sz="1800" dirty="0">
                        <a:solidFill>
                          <a:schemeClr val="tx2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r-HR" sz="1800" dirty="0">
                          <a:effectLst/>
                        </a:rPr>
                        <a:t>Korisnik koji ima pristup svim informacijama aplikacije, uključujući provjeravanje rada baze podataka i ažuriranje cijelog sustava</a:t>
                      </a:r>
                      <a:endParaRPr lang="hr-HR" sz="1800" dirty="0">
                        <a:solidFill>
                          <a:srgbClr val="000000"/>
                        </a:solidFill>
                        <a:effectLst/>
                        <a:latin typeface="Times New Roman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</a:t>
            </a:r>
            <a:r>
              <a:rPr lang="hr-HR" dirty="0" smtClean="0"/>
              <a:t>. korisnici</a:t>
            </a:r>
            <a:endParaRPr lang="hr-H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3900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adržaja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hr-HR" dirty="0" smtClean="0"/>
          </a:p>
          <a:p>
            <a:pPr marL="45720" indent="0" algn="ctr">
              <a:buNone/>
            </a:pPr>
            <a:endParaRPr lang="hr-HR" dirty="0"/>
          </a:p>
          <a:p>
            <a:pPr marL="45720" indent="0" algn="ctr">
              <a:buNone/>
            </a:pPr>
            <a:r>
              <a:rPr lang="hr-HR" dirty="0" smtClean="0"/>
              <a:t>PRIJAVA U SUSTAV</a:t>
            </a:r>
          </a:p>
          <a:p>
            <a:pPr marL="45720" indent="0" algn="ctr">
              <a:buNone/>
            </a:pPr>
            <a:r>
              <a:rPr lang="hr-HR" dirty="0" smtClean="0"/>
              <a:t>PREGLED NASLOVNE STRANICE</a:t>
            </a:r>
          </a:p>
          <a:p>
            <a:pPr marL="45720" indent="0" algn="ctr">
              <a:buNone/>
            </a:pPr>
            <a:r>
              <a:rPr lang="hr-HR" dirty="0"/>
              <a:t>P</a:t>
            </a:r>
            <a:r>
              <a:rPr lang="hr-HR" dirty="0" smtClean="0"/>
              <a:t>REGLED RESTORANA</a:t>
            </a:r>
          </a:p>
          <a:p>
            <a:pPr marL="45720" indent="0" algn="ctr">
              <a:buNone/>
            </a:pPr>
            <a:r>
              <a:rPr lang="hr-HR" dirty="0" smtClean="0"/>
              <a:t>PREGLED AKCIJA</a:t>
            </a:r>
          </a:p>
          <a:p>
            <a:pPr marL="45720" indent="0" algn="ctr">
              <a:buNone/>
            </a:pPr>
            <a:r>
              <a:rPr lang="hr-HR" dirty="0" smtClean="0"/>
              <a:t>PREGLED JELOVNIKA</a:t>
            </a:r>
          </a:p>
          <a:p>
            <a:pPr marL="45720" indent="0" algn="ctr">
              <a:buNone/>
            </a:pPr>
            <a:r>
              <a:rPr lang="hr-HR" dirty="0" smtClean="0"/>
              <a:t>MOGUĆNOST REZERVACIJE</a:t>
            </a:r>
          </a:p>
          <a:p>
            <a:pPr marL="45720" indent="0" algn="ctr">
              <a:buNone/>
            </a:pPr>
            <a:r>
              <a:rPr lang="hr-HR" dirty="0" smtClean="0"/>
              <a:t>ODJAVA IZ SUSTAVA…</a:t>
            </a:r>
          </a:p>
        </p:txBody>
      </p:sp>
      <p:sp>
        <p:nvSpPr>
          <p:cNvPr id="3" name="Naslov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5. Funkcionalni zahtjevi</a:t>
            </a:r>
            <a:endParaRPr lang="hr-H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5896716"/>
            <a:ext cx="1512168" cy="61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0419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šetka">
  <a:themeElements>
    <a:clrScheme name="Prilagođeno 6">
      <a:dk1>
        <a:sysClr val="windowText" lastClr="000000"/>
      </a:dk1>
      <a:lt1>
        <a:sysClr val="window" lastClr="FFFFFF"/>
      </a:lt1>
      <a:dk2>
        <a:srgbClr val="9179B9"/>
      </a:dk2>
      <a:lt2>
        <a:srgbClr val="FFFFFF"/>
      </a:lt2>
      <a:accent1>
        <a:srgbClr val="343A40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Rešetka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Rešetka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175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3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3000"/>
                <a:satMod val="11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Grid</Template>
  <TotalTime>562</TotalTime>
  <Words>288</Words>
  <Application>Microsoft Office PowerPoint</Application>
  <PresentationFormat>Prikaz na zaslonu (4:3)</PresentationFormat>
  <Paragraphs>105</Paragraphs>
  <Slides>16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Naslovi slajdova</vt:lpstr>
      </vt:variant>
      <vt:variant>
        <vt:i4>16</vt:i4>
      </vt:variant>
    </vt:vector>
  </HeadingPairs>
  <TitlesOfParts>
    <vt:vector size="17" baseType="lpstr">
      <vt:lpstr>Rešetka</vt:lpstr>
      <vt:lpstr>RezervirajStol.hr</vt:lpstr>
      <vt:lpstr>sadržaj</vt:lpstr>
      <vt:lpstr>1. uvod</vt:lpstr>
      <vt:lpstr>2. Primijenjene tehnologije</vt:lpstr>
      <vt:lpstr>Bootstrap i javascript</vt:lpstr>
      <vt:lpstr>Nodejs i mongodb</vt:lpstr>
      <vt:lpstr>3. Pregled sustava</vt:lpstr>
      <vt:lpstr>4. korisnici</vt:lpstr>
      <vt:lpstr>5. Funkcionalni zahtjevi</vt:lpstr>
      <vt:lpstr>6. Nefunkcionalni zahtjevi</vt:lpstr>
      <vt:lpstr>7. klijent-server-baza</vt:lpstr>
      <vt:lpstr>8. Baza podataka</vt:lpstr>
      <vt:lpstr>9. KORISNIČKA SUČELJA</vt:lpstr>
      <vt:lpstr>9. KORISNIČKA SUČELJA</vt:lpstr>
      <vt:lpstr>9. KORISNIČKA SUČELJA</vt:lpstr>
      <vt:lpstr>Hvala na pozornosti!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RezervirajStol.hr</dc:title>
  <dc:creator>Windows User</dc:creator>
  <cp:lastModifiedBy>Windows User</cp:lastModifiedBy>
  <cp:revision>51</cp:revision>
  <dcterms:created xsi:type="dcterms:W3CDTF">2018-09-09T23:07:50Z</dcterms:created>
  <dcterms:modified xsi:type="dcterms:W3CDTF">2018-09-13T06:01:34Z</dcterms:modified>
</cp:coreProperties>
</file>

<file path=docProps/thumbnail.jpeg>
</file>